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9" r:id="rId4"/>
    <p:sldId id="302" r:id="rId5"/>
    <p:sldId id="305" r:id="rId6"/>
    <p:sldId id="303" r:id="rId7"/>
    <p:sldId id="304" r:id="rId8"/>
    <p:sldId id="28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8537"/>
    <a:srgbClr val="89172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59" autoAdjust="0"/>
    <p:restoredTop sz="56260" autoAdjust="0"/>
  </p:normalViewPr>
  <p:slideViewPr>
    <p:cSldViewPr>
      <p:cViewPr>
        <p:scale>
          <a:sx n="70" d="100"/>
          <a:sy n="70" d="100"/>
        </p:scale>
        <p:origin x="-46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811DC-7D6D-494B-94F5-36136F177841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FE29A-44F3-493E-9CAA-D886B7074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exists several</a:t>
            </a:r>
            <a:r>
              <a:rPr lang="en-GB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definitions of a coastal zone: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definitions stress the interaction between terrestrial and marine systems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Others incorporate river basin systems that are connected to the coastal zone through ecological and physical processes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more flexible definitions take account of management needs.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FE29A-44F3-493E-9CAA-D886B7074ED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exists several</a:t>
            </a:r>
            <a:r>
              <a:rPr lang="en-GB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definitions of a coastal zone: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definitions stress the interaction between terrestrial and marine systems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Others incorporate river basin systems that are connected to the coastal zone through ecological and physical processes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more flexible definitions take account of management needs.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FE29A-44F3-493E-9CAA-D886B7074ED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exists several</a:t>
            </a:r>
            <a:r>
              <a:rPr lang="en-GB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definitions of a coastal zone: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definitions stress the interaction between terrestrial and marine systems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Others incorporate river basin systems that are connected to the coastal zone through ecological and physical processes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While more flexible definitions take account of management needs. 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FE29A-44F3-493E-9CAA-D886B7074E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4EAD225-9129-40AB-AB0B-18D85C6712F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8FCC482-065B-4455-A6AA-1C72BEC46D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32560" y="304800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Atelier De Formation Sur Les Caractéristiques De La Planification et La Gestion Intégrée Des Zone Côtières (GIZC)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90600" y="76200"/>
            <a:ext cx="8153400" cy="3810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7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É</a:t>
            </a:r>
            <a:r>
              <a:rPr lang="fr-FR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valuation</a:t>
            </a:r>
            <a:r>
              <a:rPr lang="fr-FR" sz="8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fr-FR" sz="7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</a:t>
            </a:r>
            <a:r>
              <a:rPr lang="fr-FR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tratégique </a:t>
            </a:r>
            <a:r>
              <a:rPr lang="fr-FR" sz="7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</a:t>
            </a:r>
            <a:r>
              <a:rPr lang="fr-FR" sz="47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nvironnementale (ESE)</a:t>
            </a:r>
            <a:endParaRPr kumimoji="0" lang="fr-FR" sz="4700" b="1" i="0" u="none" strike="noStrike" kern="1200" cap="none" spc="0" normalizeH="0" baseline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3048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</a:rPr>
              <a:t>C’est quoi une ESE?</a:t>
            </a:r>
            <a:endParaRPr lang="fr-FR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90600" y="685800"/>
            <a:ext cx="8153400" cy="4419600"/>
          </a:xfrm>
          <a:prstGeom prst="rect">
            <a:avLst/>
          </a:prstGeom>
          <a:ln/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Évaluation des effets environnementaux des politiques, des plans et des programmes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kumimoji="0" lang="fr-FR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Les problèmes environnementaux qui sont pris en considération </a:t>
            </a:r>
            <a:r>
              <a:rPr kumimoji="0" lang="fr-FR" sz="17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plus tôt </a:t>
            </a:r>
            <a:r>
              <a:rPr lang="fr-FR" sz="1700" dirty="0" smtClean="0">
                <a:solidFill>
                  <a:srgbClr val="7030A0"/>
                </a:solidFill>
              </a:rPr>
              <a:t>dans le processus de la </a:t>
            </a:r>
            <a:r>
              <a:rPr kumimoji="0" lang="fr-FR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planification  permettent</a:t>
            </a:r>
            <a:r>
              <a:rPr kumimoji="0" lang="fr-FR" sz="17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fr-FR" sz="17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mbria"/>
              </a:rPr>
              <a:t>à </a:t>
            </a:r>
            <a:r>
              <a:rPr kumimoji="0" lang="fr-FR" sz="17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examiner </a:t>
            </a:r>
            <a:r>
              <a:rPr kumimoji="0" lang="fr-FR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des solutions  alternatives qui sont souvent ignoré au niveau de</a:t>
            </a:r>
            <a:r>
              <a:rPr kumimoji="0" lang="fr-FR" sz="1700" b="0" i="0" u="none" strike="noStrike" kern="120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 l’étude d’impact environnemental </a:t>
            </a:r>
            <a:endParaRPr kumimoji="0" lang="fr-FR" sz="17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Facilite dans la </a:t>
            </a: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planification à long terme </a:t>
            </a:r>
            <a:r>
              <a:rPr kumimoji="0" lang="fr-FR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et l'anticipation des problèmes environnementaux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kumimoji="0" lang="fr-FR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Comprend </a:t>
            </a:r>
            <a:r>
              <a:rPr lang="fr-FR" sz="1700" dirty="0" smtClean="0">
                <a:solidFill>
                  <a:srgbClr val="7030A0"/>
                </a:solidFill>
              </a:rPr>
              <a:t>l'évaluation des impacts en terme cumulative, indirecte, synergique, retardée, régionale, transfrontières et globales 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fr-FR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Réduit le temps </a:t>
            </a:r>
            <a:r>
              <a:rPr kumimoji="0" lang="fr-FR" sz="170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+mn-ea"/>
                <a:cs typeface="+mn-cs"/>
              </a:rPr>
              <a:t>et les efforts nécessaires au niveau du projet EIE en identifiant les enjeux et en initiant des études de base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70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fr-FR" sz="1700" dirty="0" smtClean="0">
                <a:solidFill>
                  <a:srgbClr val="7030A0"/>
                </a:solidFill>
              </a:rPr>
              <a:t>Une approche analytique et participative qui vise à intégrer des considérations environnementales dans les Politiques, les Plans et les Programmes </a:t>
            </a:r>
            <a:r>
              <a:rPr lang="en-US" sz="1700" dirty="0" smtClean="0">
                <a:solidFill>
                  <a:srgbClr val="7030A0"/>
                </a:solidFill>
              </a:rPr>
              <a:t>(P/P/P)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endParaRPr lang="en-US" sz="1700" dirty="0" smtClean="0">
              <a:solidFill>
                <a:srgbClr val="7030A0"/>
              </a:solidFill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fr-FR" sz="1700" dirty="0" smtClean="0">
                <a:solidFill>
                  <a:srgbClr val="7030A0"/>
                </a:solidFill>
              </a:rPr>
              <a:t>Évalue notamment les liens en prenant compte des considérations économiques et sociales</a:t>
            </a:r>
            <a:endParaRPr lang="en-US" sz="1700" dirty="0" smtClean="0">
              <a:solidFill>
                <a:srgbClr val="7030A0"/>
              </a:solidFill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0"/>
            <a:ext cx="7924800" cy="5867400"/>
          </a:xfrm>
        </p:spPr>
        <p:txBody>
          <a:bodyPr>
            <a:noAutofit/>
          </a:bodyPr>
          <a:lstStyle/>
          <a:p>
            <a:pPr marL="395288" indent="-285750">
              <a:lnSpc>
                <a:spcPct val="90000"/>
              </a:lnSpc>
            </a:pPr>
            <a:r>
              <a:rPr lang="fr-FR" sz="1950" dirty="0" smtClean="0">
                <a:solidFill>
                  <a:srgbClr val="7030A0"/>
                </a:solidFill>
              </a:rPr>
              <a:t>ESE est un instrument ou un processus qui assiste et facilite la prise des décisions.</a:t>
            </a:r>
          </a:p>
          <a:p>
            <a:pPr marL="395288" indent="-285750">
              <a:lnSpc>
                <a:spcPct val="90000"/>
              </a:lnSpc>
            </a:pPr>
            <a:endParaRPr lang="fr-FR" sz="1950" dirty="0" smtClean="0">
              <a:solidFill>
                <a:srgbClr val="7030A0"/>
              </a:solidFill>
            </a:endParaRPr>
          </a:p>
          <a:p>
            <a:pPr marL="395288" indent="-285750">
              <a:lnSpc>
                <a:spcPct val="90000"/>
              </a:lnSpc>
            </a:pPr>
            <a:r>
              <a:rPr lang="fr-FR" sz="1950" dirty="0" smtClean="0">
                <a:solidFill>
                  <a:srgbClr val="7030A0"/>
                </a:solidFill>
              </a:rPr>
              <a:t>ESE agit a un niveau </a:t>
            </a:r>
            <a:r>
              <a:rPr lang="fr-FR" sz="1950" u="sng" dirty="0" smtClean="0">
                <a:solidFill>
                  <a:srgbClr val="7030A0"/>
                </a:solidFill>
              </a:rPr>
              <a:t>stratégique</a:t>
            </a:r>
            <a:r>
              <a:rPr lang="fr-FR" sz="1950" dirty="0" smtClean="0">
                <a:solidFill>
                  <a:srgbClr val="7030A0"/>
                </a:solidFill>
              </a:rPr>
              <a:t> dans la prise des décisions.</a:t>
            </a:r>
          </a:p>
          <a:p>
            <a:pPr marL="395288" indent="-285750">
              <a:lnSpc>
                <a:spcPct val="90000"/>
              </a:lnSpc>
            </a:pPr>
            <a:endParaRPr lang="fr-FR" sz="1950" dirty="0" smtClean="0">
              <a:solidFill>
                <a:srgbClr val="7030A0"/>
              </a:solidFill>
            </a:endParaRPr>
          </a:p>
          <a:p>
            <a:pPr marL="395288" indent="-285750">
              <a:lnSpc>
                <a:spcPct val="90000"/>
              </a:lnSpc>
            </a:pPr>
            <a:r>
              <a:rPr lang="fr-FR" sz="1950" dirty="0" smtClean="0">
                <a:solidFill>
                  <a:srgbClr val="7030A0"/>
                </a:solidFill>
              </a:rPr>
              <a:t>C’est flexible, diversifiée et taillée sur mesure pour chaque processus de décision.</a:t>
            </a:r>
          </a:p>
          <a:p>
            <a:pPr marL="395288" indent="-285750">
              <a:lnSpc>
                <a:spcPct val="90000"/>
              </a:lnSpc>
            </a:pPr>
            <a:endParaRPr lang="fr-FR" sz="1950" dirty="0" smtClean="0">
              <a:solidFill>
                <a:srgbClr val="7030A0"/>
              </a:solidFill>
            </a:endParaRPr>
          </a:p>
          <a:p>
            <a:pPr marL="395288" indent="-285750">
              <a:lnSpc>
                <a:spcPct val="90000"/>
              </a:lnSpc>
            </a:pPr>
            <a:r>
              <a:rPr lang="fr-FR" sz="1950" dirty="0" smtClean="0">
                <a:solidFill>
                  <a:srgbClr val="7030A0"/>
                </a:solidFill>
              </a:rPr>
              <a:t>La structure de l’ESE comprend: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L’identification des alternatives au plan ou programme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Le dépistage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Le cadrage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L’ évaluation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La documentation de l’état de l’environnement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La détermination des impacts environnementaux probables (non-marginal)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Informe et consulte le publique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La prise des décisions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L’implémentation</a:t>
            </a:r>
          </a:p>
          <a:p>
            <a:pPr lvl="2"/>
            <a:r>
              <a:rPr lang="fr-FR" sz="1950" dirty="0" smtClean="0">
                <a:solidFill>
                  <a:srgbClr val="7030A0"/>
                </a:solidFill>
              </a:rPr>
              <a:t>Le suivi des plans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0"/>
            <a:ext cx="7924800" cy="5867400"/>
          </a:xfrm>
        </p:spPr>
        <p:txBody>
          <a:bodyPr>
            <a:noAutofit/>
          </a:bodyPr>
          <a:lstStyle/>
          <a:p>
            <a:r>
              <a:rPr lang="fr-FR" sz="2070" b="1" dirty="0" smtClean="0">
                <a:solidFill>
                  <a:srgbClr val="7030A0"/>
                </a:solidFill>
              </a:rPr>
              <a:t>ESE prévoit:</a:t>
            </a:r>
          </a:p>
          <a:p>
            <a:pPr lvl="1"/>
            <a:r>
              <a:rPr lang="fr-FR" sz="2070" dirty="0" smtClean="0">
                <a:solidFill>
                  <a:srgbClr val="7030A0"/>
                </a:solidFill>
              </a:rPr>
              <a:t>Des suggestions pour optimiser les P/P/P (afin qu’elle adresse efficacement les enjeux clés de la durabilité)</a:t>
            </a:r>
          </a:p>
          <a:p>
            <a:pPr lvl="1"/>
            <a:r>
              <a:rPr lang="fr-FR" sz="2070" dirty="0" smtClean="0">
                <a:solidFill>
                  <a:srgbClr val="7030A0"/>
                </a:solidFill>
              </a:rPr>
              <a:t>Le rapport du ESE (pour les décideurs et les intervenants clés - afin de faciliter la transparence de l'ensemble du processus)</a:t>
            </a:r>
          </a:p>
          <a:p>
            <a:endParaRPr lang="fr-FR" sz="2070" dirty="0" smtClean="0">
              <a:solidFill>
                <a:srgbClr val="7030A0"/>
              </a:solidFill>
            </a:endParaRPr>
          </a:p>
          <a:p>
            <a:r>
              <a:rPr lang="fr-FR" sz="2070" b="1" dirty="0" smtClean="0">
                <a:solidFill>
                  <a:srgbClr val="7030A0"/>
                </a:solidFill>
              </a:rPr>
              <a:t>ESE peut:</a:t>
            </a:r>
          </a:p>
          <a:p>
            <a:pPr lvl="1"/>
            <a:r>
              <a:rPr lang="fr-FR" sz="2070" dirty="0" smtClean="0">
                <a:solidFill>
                  <a:srgbClr val="7030A0"/>
                </a:solidFill>
              </a:rPr>
              <a:t>mettre l'accent sur les impacts sur l'environnementales ou combine les trois dimensions du développement durable</a:t>
            </a:r>
          </a:p>
          <a:p>
            <a:pPr lvl="1"/>
            <a:r>
              <a:rPr lang="fr-FR" sz="2070" dirty="0" smtClean="0">
                <a:solidFill>
                  <a:srgbClr val="7030A0"/>
                </a:solidFill>
              </a:rPr>
              <a:t>engager un éventail d'intervenants ou se limiter à l'évaluation des expertises</a:t>
            </a:r>
          </a:p>
          <a:p>
            <a:pPr lvl="1"/>
            <a:r>
              <a:rPr lang="fr-FR" sz="2070" dirty="0" smtClean="0">
                <a:solidFill>
                  <a:srgbClr val="7030A0"/>
                </a:solidFill>
              </a:rPr>
              <a:t>être effectué dans un court laps de temps ou sur une longue période</a:t>
            </a:r>
          </a:p>
          <a:p>
            <a:pPr lvl="1"/>
            <a:endParaRPr lang="fr-FR" sz="2070" dirty="0" smtClean="0">
              <a:solidFill>
                <a:srgbClr val="7030A0"/>
              </a:solidFill>
            </a:endParaRPr>
          </a:p>
          <a:p>
            <a:r>
              <a:rPr lang="fr-FR" sz="2070" b="1" dirty="0" smtClean="0">
                <a:solidFill>
                  <a:srgbClr val="7030A0"/>
                </a:solidFill>
              </a:rPr>
              <a:t>ESE n’est pas nécessairement:</a:t>
            </a:r>
          </a:p>
          <a:p>
            <a:pPr lvl="1"/>
            <a:r>
              <a:rPr lang="fr-FR" sz="2070" dirty="0" smtClean="0">
                <a:solidFill>
                  <a:srgbClr val="7030A0"/>
                </a:solidFill>
              </a:rPr>
              <a:t>une procédure ‘stand </a:t>
            </a:r>
            <a:r>
              <a:rPr lang="fr-FR" sz="2070" dirty="0" err="1" smtClean="0">
                <a:solidFill>
                  <a:srgbClr val="7030A0"/>
                </a:solidFill>
              </a:rPr>
              <a:t>alone</a:t>
            </a:r>
            <a:r>
              <a:rPr lang="fr-FR" sz="2070" dirty="0" smtClean="0">
                <a:solidFill>
                  <a:srgbClr val="7030A0"/>
                </a:solidFill>
              </a:rPr>
              <a:t>’ - elle peut être également effectué dans le cadre de la formulation de P/P/P.</a:t>
            </a:r>
          </a:p>
          <a:p>
            <a:pPr lvl="1"/>
            <a:r>
              <a:rPr lang="fr-FR" sz="2070" dirty="0" smtClean="0">
                <a:solidFill>
                  <a:srgbClr val="7030A0"/>
                </a:solidFill>
              </a:rPr>
              <a:t>un ‘méga-EIE’ -  elle peut également être basé sur les techniques d'évaluation rapide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0"/>
            <a:ext cx="7924800" cy="4800600"/>
          </a:xfrm>
        </p:spPr>
        <p:txBody>
          <a:bodyPr>
            <a:noAutofit/>
          </a:bodyPr>
          <a:lstStyle/>
          <a:p>
            <a:r>
              <a:rPr lang="fr-FR" sz="2000" dirty="0" smtClean="0">
                <a:solidFill>
                  <a:srgbClr val="7030A0"/>
                </a:solidFill>
              </a:rPr>
              <a:t>Instrument essentiel pour atteindre le développement durable dans la planification et l’élaboration d’une politique.</a:t>
            </a:r>
          </a:p>
          <a:p>
            <a:endParaRPr lang="fr-FR" sz="2000" dirty="0" smtClean="0">
              <a:solidFill>
                <a:srgbClr val="7030A0"/>
              </a:solidFill>
            </a:endParaRPr>
          </a:p>
          <a:p>
            <a:r>
              <a:rPr lang="fr-FR" sz="2000" dirty="0" smtClean="0">
                <a:solidFill>
                  <a:srgbClr val="7030A0"/>
                </a:solidFill>
              </a:rPr>
              <a:t>Les Bienfaits de la ESE: </a:t>
            </a:r>
          </a:p>
          <a:p>
            <a:pPr lvl="2"/>
            <a:r>
              <a:rPr lang="fr-FR" sz="2000" dirty="0" smtClean="0">
                <a:solidFill>
                  <a:srgbClr val="7030A0"/>
                </a:solidFill>
              </a:rPr>
              <a:t>Contribue au développement durable ;</a:t>
            </a:r>
          </a:p>
          <a:p>
            <a:pPr lvl="2"/>
            <a:r>
              <a:rPr lang="fr-FR" sz="2000" dirty="0" smtClean="0">
                <a:solidFill>
                  <a:srgbClr val="7030A0"/>
                </a:solidFill>
              </a:rPr>
              <a:t>Facilite la prise des décisions stratégiques</a:t>
            </a:r>
          </a:p>
          <a:p>
            <a:pPr lvl="2"/>
            <a:r>
              <a:rPr lang="fr-FR" sz="2000" dirty="0" smtClean="0">
                <a:solidFill>
                  <a:srgbClr val="7030A0"/>
                </a:solidFill>
              </a:rPr>
              <a:t>Facilité la consultation avec les intervenants</a:t>
            </a:r>
          </a:p>
          <a:p>
            <a:pPr lvl="2"/>
            <a:r>
              <a:rPr lang="fr-FR" sz="2000" dirty="0" smtClean="0">
                <a:solidFill>
                  <a:srgbClr val="7030A0"/>
                </a:solidFill>
              </a:rPr>
              <a:t>Rationalise d’autres processus tels que l'EIE des projets de développement individuels</a:t>
            </a:r>
          </a:p>
          <a:p>
            <a:pPr marL="395288" lvl="2" indent="-285750"/>
            <a:endParaRPr lang="fr-FR" sz="2000" dirty="0" smtClean="0">
              <a:solidFill>
                <a:srgbClr val="7030A0"/>
              </a:solidFill>
            </a:endParaRPr>
          </a:p>
          <a:p>
            <a:pPr marL="369888" lvl="1" indent="-315913"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ESE par rapport </a:t>
            </a:r>
            <a:r>
              <a:rPr lang="fr-FR" sz="2000" dirty="0" smtClean="0">
                <a:solidFill>
                  <a:srgbClr val="7030A0"/>
                </a:solidFill>
                <a:latin typeface="Cambria"/>
              </a:rPr>
              <a:t>à d’</a:t>
            </a:r>
            <a:r>
              <a:rPr lang="fr-FR" sz="2000" dirty="0" smtClean="0">
                <a:solidFill>
                  <a:srgbClr val="7030A0"/>
                </a:solidFill>
              </a:rPr>
              <a:t>autres politiques, prend en compte  les enjeux côtière non seulement basée sur l'environnement physique mais aussi sur des facteurs externes (sociaux, environnementaux, économiques)</a:t>
            </a:r>
          </a:p>
          <a:p>
            <a:pPr marL="369888" lvl="1" indent="-315913">
              <a:buFont typeface="Arial" pitchFamily="34" charset="0"/>
              <a:buChar char="•"/>
            </a:pPr>
            <a:endParaRPr lang="fr-FR" sz="2000" dirty="0" smtClean="0">
              <a:solidFill>
                <a:srgbClr val="7030A0"/>
              </a:solidFill>
            </a:endParaRPr>
          </a:p>
          <a:p>
            <a:pPr marL="369888" lvl="1" indent="-315913"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Une approche plus intégrée vers les impacts des propositions stratégiques sur l'environnement.</a:t>
            </a:r>
          </a:p>
          <a:p>
            <a:pPr marL="369888" lvl="1" indent="-315913">
              <a:buFont typeface="Arial" pitchFamily="34" charset="0"/>
              <a:buChar char="•"/>
            </a:pPr>
            <a:endParaRPr lang="fr-FR" sz="2000" dirty="0" smtClean="0">
              <a:solidFill>
                <a:srgbClr val="7030A0"/>
              </a:solidFill>
            </a:endParaRPr>
          </a:p>
          <a:p>
            <a:pPr marL="369888" lvl="1" indent="-315913"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7030A0"/>
                </a:solidFill>
              </a:rPr>
              <a:t>Un outil utile pour l'évaluation proactive en offrant des informations aidant dans la formulation des politiques et la planification.</a:t>
            </a:r>
          </a:p>
          <a:p>
            <a:pPr lvl="2"/>
            <a:endParaRPr lang="fr-FR" sz="20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228600"/>
            <a:ext cx="749808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ESE &amp; GIZC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5791200"/>
            <a:ext cx="8153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fr-FR" sz="1700" dirty="0" smtClean="0">
                <a:solidFill>
                  <a:srgbClr val="7030A0"/>
                </a:solidFill>
              </a:rPr>
              <a:t>La GIZC est similaire à l’ESE: les opportunités et les contraintes de différentes activités côtières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1700" dirty="0" smtClean="0">
                <a:solidFill>
                  <a:srgbClr val="7030A0"/>
                </a:solidFill>
              </a:rPr>
              <a:t>ESE met l’emphase sur  les considérations environnementaux et durables au sein de la GIZC</a:t>
            </a:r>
            <a:endParaRPr lang="fr-FR" sz="1700" dirty="0">
              <a:solidFill>
                <a:srgbClr val="7030A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90600" y="685800"/>
            <a:ext cx="8153400" cy="4724400"/>
            <a:chOff x="990600" y="685800"/>
            <a:chExt cx="8153400" cy="472440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36640" b="79927"/>
            <a:stretch>
              <a:fillRect/>
            </a:stretch>
          </p:blipFill>
          <p:spPr bwMode="auto">
            <a:xfrm>
              <a:off x="990600" y="685800"/>
              <a:ext cx="8153400" cy="472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1143000" y="1180237"/>
              <a:ext cx="1752600" cy="877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70" dirty="0" smtClean="0">
                  <a:solidFill>
                    <a:srgbClr val="1B8537"/>
                  </a:solidFill>
                </a:rPr>
                <a:t>Les Procédures Rationnelles de la ESE</a:t>
              </a:r>
              <a:endParaRPr lang="fr-FR" sz="1670" dirty="0">
                <a:solidFill>
                  <a:srgbClr val="1B8537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76400" y="2831068"/>
              <a:ext cx="76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B8537"/>
                  </a:solidFill>
                </a:rPr>
                <a:t> ESE</a:t>
              </a:r>
              <a:endParaRPr lang="en-US" b="1" dirty="0">
                <a:solidFill>
                  <a:srgbClr val="1B8537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43000" y="4038600"/>
              <a:ext cx="1752600" cy="877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70" dirty="0" smtClean="0">
                  <a:solidFill>
                    <a:srgbClr val="1B8537"/>
                  </a:solidFill>
                </a:rPr>
                <a:t>Les Procédures Spécifiques aux Contextes</a:t>
              </a:r>
              <a:endParaRPr lang="fr-FR" sz="1670" dirty="0">
                <a:solidFill>
                  <a:srgbClr val="1B8537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00400" y="2590800"/>
              <a:ext cx="1752600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820" dirty="0" smtClean="0">
                  <a:solidFill>
                    <a:srgbClr val="1B8537"/>
                  </a:solidFill>
                </a:rPr>
                <a:t>La Prise des Décision Intégrée</a:t>
              </a:r>
              <a:endParaRPr lang="fr-FR" sz="1820" dirty="0">
                <a:solidFill>
                  <a:srgbClr val="1B8537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00400" y="4267200"/>
              <a:ext cx="1752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1B8537"/>
                  </a:solidFill>
                </a:rPr>
                <a:t>Développement Durable</a:t>
              </a:r>
              <a:endParaRPr lang="fr-FR" b="1" dirty="0">
                <a:solidFill>
                  <a:srgbClr val="1B8537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91200" y="914400"/>
              <a:ext cx="1752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770" dirty="0" smtClean="0">
                  <a:solidFill>
                    <a:srgbClr val="1B8537"/>
                  </a:solidFill>
                </a:rPr>
                <a:t>L’environnement Biophysique</a:t>
              </a:r>
              <a:endParaRPr lang="fr-FR" sz="1770" dirty="0">
                <a:solidFill>
                  <a:srgbClr val="1B8537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10400" y="1676400"/>
              <a:ext cx="1752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rgbClr val="1B8537"/>
                  </a:solidFill>
                </a:rPr>
                <a:t>Le Secteur Public</a:t>
              </a:r>
              <a:endParaRPr lang="fr-FR" dirty="0">
                <a:solidFill>
                  <a:srgbClr val="1B8537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239000" y="28956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1B8537"/>
                  </a:solidFill>
                </a:rPr>
                <a:t>Le Secteur Priv</a:t>
              </a:r>
              <a:r>
                <a:rPr lang="fr-FR" dirty="0" smtClean="0">
                  <a:solidFill>
                    <a:srgbClr val="1B8537"/>
                  </a:solidFill>
                  <a:latin typeface="Cambria"/>
                </a:rPr>
                <a:t>é</a:t>
              </a:r>
              <a:endParaRPr lang="fr-FR" dirty="0">
                <a:solidFill>
                  <a:srgbClr val="1B8537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86600" y="3773269"/>
              <a:ext cx="1752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rgbClr val="1B8537"/>
                  </a:solidFill>
                </a:rPr>
                <a:t>Communautés/ </a:t>
              </a:r>
              <a:r>
                <a:rPr lang="fr-FR" dirty="0" err="1" smtClean="0">
                  <a:solidFill>
                    <a:srgbClr val="1B8537"/>
                  </a:solidFill>
                </a:rPr>
                <a:t>ONGs</a:t>
              </a:r>
              <a:endParaRPr lang="fr-FR" dirty="0">
                <a:solidFill>
                  <a:srgbClr val="1B8537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67400" y="4520625"/>
              <a:ext cx="1752600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80" dirty="0" smtClean="0">
                  <a:solidFill>
                    <a:srgbClr val="1B8537"/>
                  </a:solidFill>
                </a:rPr>
                <a:t>L’environnement socio-économique</a:t>
              </a:r>
              <a:endParaRPr lang="fr-FR" sz="1680" dirty="0">
                <a:solidFill>
                  <a:srgbClr val="1B8537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715000" y="28194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1B8537"/>
                  </a:solidFill>
                </a:rPr>
                <a:t> GIZC</a:t>
              </a:r>
              <a:endParaRPr lang="en-US" b="1" dirty="0">
                <a:solidFill>
                  <a:srgbClr val="1B8537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90600" y="5181600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i="1" dirty="0" smtClean="0"/>
              <a:t>Barker, 2006</a:t>
            </a:r>
            <a:endParaRPr 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828800"/>
            <a:ext cx="8153400" cy="1143000"/>
          </a:xfrm>
        </p:spPr>
        <p:txBody>
          <a:bodyPr>
            <a:noAutofit/>
          </a:bodyPr>
          <a:lstStyle/>
          <a:p>
            <a:pPr algn="ctr"/>
            <a:r>
              <a:rPr lang="en-US" sz="6600" b="1" spc="3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MERCI DE VOTRE ATTENTION!</a:t>
            </a:r>
            <a:endParaRPr lang="en-US" sz="6600" b="1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1368</TotalTime>
  <Words>715</Words>
  <Application>Microsoft Office PowerPoint</Application>
  <PresentationFormat>On-screen Show (4:3)</PresentationFormat>
  <Paragraphs>89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Atelier De Formation Sur Les Caractéristiques De La Planification et La Gestion Intégrée Des Zone Côtières (GIZC)  </vt:lpstr>
      <vt:lpstr>Slide 2</vt:lpstr>
      <vt:lpstr>C’est quoi une ESE?</vt:lpstr>
      <vt:lpstr>Slide 4</vt:lpstr>
      <vt:lpstr>Slide 5</vt:lpstr>
      <vt:lpstr>Slide 6</vt:lpstr>
      <vt:lpstr>ESE &amp; GIZC</vt:lpstr>
      <vt:lpstr>MERCI DE VOTRE ATTENTION!</vt:lpstr>
    </vt:vector>
  </TitlesOfParts>
  <Company>Yashna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Session on Essential Features of an Integrated Coastal Zone Planning &amp; Management  Demo Sites: Kenya and Tanzania</dc:title>
  <dc:creator>Yashna</dc:creator>
  <cp:lastModifiedBy>Yashna</cp:lastModifiedBy>
  <cp:revision>35</cp:revision>
  <dcterms:created xsi:type="dcterms:W3CDTF">2011-10-12T05:21:00Z</dcterms:created>
  <dcterms:modified xsi:type="dcterms:W3CDTF">2012-02-02T19:51:43Z</dcterms:modified>
</cp:coreProperties>
</file>